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74" r:id="rId6"/>
    <p:sldId id="275" r:id="rId7"/>
    <p:sldId id="276" r:id="rId8"/>
    <p:sldId id="277" r:id="rId9"/>
    <p:sldId id="278" r:id="rId10"/>
    <p:sldId id="279" r:id="rId11"/>
    <p:sldId id="260" r:id="rId12"/>
    <p:sldId id="261" r:id="rId13"/>
    <p:sldId id="267" r:id="rId14"/>
    <p:sldId id="262" r:id="rId15"/>
    <p:sldId id="266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ncbi.nlm.nih.gov/pubmed/?term=Gambao%20E%5BAuthor%5D&amp;cauthor=true&amp;cauthor_uid=29232846" TargetMode="External"/><Relationship Id="rId3" Type="http://schemas.openxmlformats.org/officeDocument/2006/relationships/hyperlink" Target="https://www.ncbi.nlm.nih.gov/pubmed/?term=Hernando%20M%5BAuthor%5D&amp;cauthor=true&amp;cauthor_uid=29232846" TargetMode="External"/><Relationship Id="rId2" Type="http://schemas.openxmlformats.org/officeDocument/2006/relationships/hyperlink" Target="https://www.ncbi.nlm.nih.gov/pubmed/?term=Brunete%20A%5BAuthor%5D&amp;cauthor=true&amp;cauthor_uid=29232846" TargetMode="External"/><Relationship Id="rId1" Type="http://schemas.openxmlformats.org/officeDocument/2006/relationships/hyperlink" Target="https://www.ncbi.nlm.nih.gov/pubmed/?term=de%20Miguel%20K%5BAuthor%5D&amp;cauthor=true&amp;cauthor_uid=29232846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1517342"/>
          </a:xfrm>
        </p:spPr>
        <p:txBody>
          <a:bodyPr/>
          <a:lstStyle/>
          <a:p>
            <a:r>
              <a:rPr lang="en-CA" sz="2800" dirty="0"/>
              <a:t>Human Body Fall Detection</a:t>
            </a:r>
            <a:endParaRPr lang="en-CA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0000" lnSpcReduction="20000"/>
          </a:bodyPr>
          <a:lstStyle/>
          <a:p>
            <a:r>
              <a:rPr lang="en-CA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                                                                                                    Ashwani Singla</a:t>
            </a:r>
            <a:endParaRPr lang="en-CA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CA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                                                                                                    Kumar Halder</a:t>
            </a:r>
            <a:endParaRPr lang="en-CA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CA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                                                                                                    Ranjit Singh</a:t>
            </a:r>
            <a:endParaRPr lang="en-CA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ROI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Foreground Extraction Using techniques like MOG2</a:t>
            </a:r>
            <a:endParaRPr lang="en-CA" dirty="0"/>
          </a:p>
          <a:p>
            <a:r>
              <a:rPr lang="en-CA" dirty="0"/>
              <a:t>Are very inefficient in case of bad quality videos and can give large number of ROI’s</a:t>
            </a:r>
            <a:endParaRPr lang="en-CA" dirty="0"/>
          </a:p>
          <a:p>
            <a:r>
              <a:rPr lang="en-CA" dirty="0"/>
              <a:t>Frame Subtraction reduces the number of ROI’s but not as accurate as MOG in case of good quality video</a:t>
            </a:r>
            <a:endParaRPr lang="en-CA" dirty="0"/>
          </a:p>
          <a:p>
            <a:r>
              <a:rPr lang="en-CA" dirty="0"/>
              <a:t>For our project we used Frame Subtraction which finds ROI by subtracting all frames from the first frame.</a:t>
            </a:r>
            <a:endParaRPr lang="en-CA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Detecting the Person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Detected ROI’s are improved in quality by using methods such as blurring, erosion and dilation.</a:t>
            </a:r>
            <a:endParaRPr lang="en-CA" dirty="0"/>
          </a:p>
          <a:p>
            <a:r>
              <a:rPr lang="en-CA" dirty="0"/>
              <a:t>Threshold is applied on all the ROI’s to just get the ROI’s that could be a person. </a:t>
            </a:r>
            <a:endParaRPr lang="en-CA" dirty="0"/>
          </a:p>
          <a:p>
            <a:r>
              <a:rPr lang="en-CA" dirty="0"/>
              <a:t>Contour is applied on a detected person.</a:t>
            </a:r>
            <a:endParaRPr lang="en-CA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Placeholder 3"/>
          <p:cNvPicPr>
            <a:picLocks noChangeAspect="1"/>
          </p:cNvPicPr>
          <p:nvPr>
            <p:ph type="pic" idx="15"/>
          </p:nvPr>
        </p:nvPicPr>
        <p:blipFill>
          <a:blip r:embed="rId1"/>
          <a:stretch>
            <a:fillRect/>
          </a:stretch>
        </p:blipFill>
        <p:spPr>
          <a:xfrm>
            <a:off x="424815" y="177800"/>
            <a:ext cx="3734435" cy="2945765"/>
          </a:xfrm>
          <a:prstGeom prst="rect">
            <a:avLst/>
          </a:prstGeom>
        </p:spPr>
      </p:pic>
      <p:pic>
        <p:nvPicPr>
          <p:cNvPr id="5" name="Picture Placeholder 4"/>
          <p:cNvPicPr>
            <a:picLocks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424815" y="3592195"/>
            <a:ext cx="3752215" cy="2986405"/>
          </a:xfrm>
          <a:prstGeom prst="rect">
            <a:avLst/>
          </a:prstGeom>
        </p:spPr>
      </p:pic>
      <p:pic>
        <p:nvPicPr>
          <p:cNvPr id="7" name="Picture Placeholder 6"/>
          <p:cNvPicPr>
            <a:picLocks noChangeAspect="1"/>
          </p:cNvPicPr>
          <p:nvPr>
            <p:ph type="pic" idx="22"/>
          </p:nvPr>
        </p:nvPicPr>
        <p:blipFill>
          <a:blip r:embed="rId3"/>
          <a:stretch>
            <a:fillRect/>
          </a:stretch>
        </p:blipFill>
        <p:spPr>
          <a:xfrm>
            <a:off x="6997700" y="177800"/>
            <a:ext cx="3761105" cy="2945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3592195"/>
            <a:ext cx="3761105" cy="2997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Detecting the fall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Calculate the angles of the contour</a:t>
            </a:r>
            <a:endParaRPr lang="en-CA" dirty="0"/>
          </a:p>
          <a:p>
            <a:r>
              <a:rPr lang="en-CA" dirty="0"/>
              <a:t>Switching the major and minor axis depending on the position of the contour</a:t>
            </a:r>
            <a:endParaRPr lang="en-CA" dirty="0"/>
          </a:p>
          <a:p>
            <a:r>
              <a:rPr lang="en-CA" dirty="0"/>
              <a:t>Calculating the speed of change of the angle which will give the fall, while trying to optimize the code to reduce the false positives while interaction. </a:t>
            </a:r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CA" altLang="en-US"/>
              <a:t>Detecting Fall  ----</a:t>
            </a:r>
            <a:endParaRPr lang="en-CA" altLang="en-US"/>
          </a:p>
        </p:txBody>
      </p:sp>
      <p:pic>
        <p:nvPicPr>
          <p:cNvPr id="4" name="Picture 3" descr="ellipse-4-6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080" y="1756410"/>
            <a:ext cx="7401560" cy="4492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  <a:endParaRPr lang="en-CA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103313" y="2052638"/>
          <a:ext cx="894714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3"/>
                <a:gridCol w="2982383"/>
                <a:gridCol w="2982383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88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93.75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78.9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00830" y="3923930"/>
            <a:ext cx="672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Precision = True Positive / (True Positive + False Positive)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100830" y="4580878"/>
            <a:ext cx="672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Recall = True Positive / (True Positive + False Negative)</a:t>
            </a:r>
            <a:endParaRPr lang="en-CA" dirty="0"/>
          </a:p>
        </p:txBody>
      </p:sp>
      <p:sp>
        <p:nvSpPr>
          <p:cNvPr id="3" name="Text Box 2"/>
          <p:cNvSpPr txBox="1"/>
          <p:nvPr/>
        </p:nvSpPr>
        <p:spPr>
          <a:xfrm>
            <a:off x="934720" y="5126990"/>
            <a:ext cx="106984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1200"/>
              <a:t>A method for real-time detection of human fall</a:t>
            </a:r>
            <a:endParaRPr lang="en-US" sz="1200"/>
          </a:p>
          <a:p>
            <a:pPr algn="just"/>
            <a:r>
              <a:rPr lang="en-US" sz="1200"/>
              <a:t>from video</a:t>
            </a:r>
            <a:endParaRPr lang="en-US" sz="1200"/>
          </a:p>
          <a:p>
            <a:pPr algn="just"/>
            <a:r>
              <a:rPr lang="en-US" sz="1200"/>
              <a:t>M. Kreković, P. Čerić, T. Dominko, M. Ilijaš, K. Ivančić, V. Skolan i J. Šarlija</a:t>
            </a:r>
            <a:endParaRPr lang="en-US" sz="1200"/>
          </a:p>
          <a:p>
            <a:pPr algn="just"/>
            <a:r>
              <a:rPr lang="en-US" sz="1200"/>
              <a:t>Sveučilište u Zagrebu Fakultet elektrotehnike i računarstva</a:t>
            </a:r>
            <a:endParaRPr lang="en-US" sz="1200"/>
          </a:p>
          <a:p>
            <a:pPr algn="just"/>
            <a:r>
              <a:rPr lang="en-US" sz="1200"/>
              <a:t>Zavod za elektroničke sustave i obradbu informacija</a:t>
            </a:r>
            <a:endParaRPr lang="en-US" sz="1200"/>
          </a:p>
          <a:p>
            <a:pPr algn="just"/>
            <a:r>
              <a:rPr lang="en-US" sz="1200"/>
              <a:t>Zagreb, Hrvatska</a:t>
            </a:r>
            <a:endParaRPr lang="en-US" sz="1200"/>
          </a:p>
          <a:p>
            <a:pPr algn="just"/>
            <a:r>
              <a:rPr lang="en-US" sz="1200"/>
              <a:t>E-mail: miranda.krekovic@fer.hr</a:t>
            </a:r>
            <a:r>
              <a:rPr lang="en-US"/>
              <a:t> </a:t>
            </a:r>
            <a:r>
              <a:rPr lang="en-CA" altLang="en-US" sz="1200"/>
              <a:t>claims the accuracy of 90% but no Precision and recall values were provided nor was the dataset.</a:t>
            </a:r>
            <a:endParaRPr lang="en-CA" altLang="en-US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scope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Better identify ROI in case of noise.</a:t>
            </a:r>
            <a:endParaRPr lang="en-CA" dirty="0"/>
          </a:p>
          <a:p>
            <a:r>
              <a:rPr lang="en-CA" dirty="0"/>
              <a:t>Improve working when camera is attached on top of the door.</a:t>
            </a:r>
            <a:endParaRPr lang="en-CA" dirty="0"/>
          </a:p>
          <a:p>
            <a:r>
              <a:rPr lang="en-CA" dirty="0"/>
              <a:t>Improve working when a person goes behind an object.</a:t>
            </a:r>
            <a:endParaRPr lang="en-CA" dirty="0"/>
          </a:p>
          <a:p>
            <a:r>
              <a:rPr lang="en-CA" dirty="0"/>
              <a:t>Improve when first frame is not empty.</a:t>
            </a:r>
            <a:endParaRPr lang="en-CA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6111" y="2876364"/>
            <a:ext cx="9404723" cy="1429305"/>
          </a:xfrm>
        </p:spPr>
        <p:txBody>
          <a:bodyPr/>
          <a:lstStyle/>
          <a:p>
            <a:pPr algn="ctr"/>
            <a:r>
              <a:rPr lang="en-CA" dirty="0"/>
              <a:t> Thanks!</a:t>
            </a:r>
            <a:br>
              <a:rPr lang="en-CA" dirty="0"/>
            </a:br>
            <a:r>
              <a:rPr lang="en-CA" dirty="0"/>
              <a:t>Questions!!! </a:t>
            </a:r>
            <a:r>
              <a:rPr lang="en-CA" dirty="0">
                <a:latin typeface="Times New Roman" panose="02020603050405020304" charset="0"/>
                <a:cs typeface="Times New Roman" panose="02020603050405020304" charset="0"/>
              </a:rPr>
              <a:t>???</a:t>
            </a:r>
            <a:endParaRPr lang="en-CA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Short Literature Review</a:t>
            </a:r>
            <a:endParaRPr lang="en-CA" dirty="0"/>
          </a:p>
          <a:p>
            <a:r>
              <a:rPr lang="en-CA" dirty="0">
                <a:sym typeface="+mn-ea"/>
              </a:rPr>
              <a:t>Scope of the Project</a:t>
            </a:r>
            <a:endParaRPr lang="en-CA" dirty="0"/>
          </a:p>
          <a:p>
            <a:r>
              <a:rPr lang="en-CA" dirty="0"/>
              <a:t>Approach Used</a:t>
            </a:r>
            <a:endParaRPr lang="en-CA" dirty="0"/>
          </a:p>
          <a:p>
            <a:r>
              <a:rPr lang="en-CA" dirty="0"/>
              <a:t>Demo</a:t>
            </a:r>
            <a:endParaRPr lang="en-CA" dirty="0"/>
          </a:p>
          <a:p>
            <a:r>
              <a:rPr lang="en-CA" dirty="0"/>
              <a:t>Future Scope</a:t>
            </a:r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4601" y="1152983"/>
            <a:ext cx="5667375" cy="213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59588" y="1589103"/>
            <a:ext cx="3506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Estimated cases and rates (per 1,000) of injuries resulting from a fall, age 65+, Canada, 2003, 2005, 2009/2010 (95% CIs shown)</a:t>
            </a:r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0" y="3670220"/>
            <a:ext cx="5667375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0711" y="4234649"/>
            <a:ext cx="3551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Estimated rates (per 1,000) of injuries resulting from a fall by age group, age 65+, Canada, 2009/10 (95% CIs shown)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646111" y="6090082"/>
            <a:ext cx="10868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https://www.canada.ca/en/public-health/services/health-promotion/aging-seniors/publications/publications-general-public/seniors-falls-canada-second-report.html</a:t>
            </a:r>
            <a:endParaRPr lang="en-CA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Alternate Techniques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CA" dirty="0"/>
              <a:t>Use Special hardware or devices which have accelerometer and gyroscope to track human motion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8660" y="2809240"/>
            <a:ext cx="5884545" cy="31267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58800" y="3023870"/>
            <a:ext cx="427736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Accurate fall detection using 3-axis accelerometer sensor and MLF algorithm</a:t>
            </a:r>
            <a:endParaRPr lang="en-US" sz="2400"/>
          </a:p>
          <a:p>
            <a:endParaRPr lang="en-US" sz="2400"/>
          </a:p>
          <a:p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Anice Jahanjoo ; Marjan Naderan Tahan ; Mohammad Javad Rashti</a:t>
            </a:r>
            <a:endParaRPr 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051" y="966239"/>
            <a:ext cx="8946541" cy="4195481"/>
          </a:xfrm>
        </p:spPr>
        <p:txBody>
          <a:bodyPr/>
          <a:lstStyle/>
          <a:p>
            <a:r>
              <a:rPr lang="en-CA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Build neural network</a:t>
            </a:r>
            <a:endParaRPr lang="en-CA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-CA" dirty="0"/>
          </a:p>
          <a:p>
            <a:pPr marL="0" indent="0">
              <a:buNone/>
            </a:pPr>
            <a:r>
              <a:rPr lang="en-CA" sz="2800" dirty="0"/>
              <a:t>Home Camera-Based Fall Detection System for the Elderly</a:t>
            </a:r>
            <a:endParaRPr lang="en-CA" sz="2800" dirty="0"/>
          </a:p>
          <a:p>
            <a:pPr marL="0" indent="0">
              <a:buNone/>
            </a:pPr>
            <a:endParaRPr lang="en-CA" sz="2800" dirty="0"/>
          </a:p>
          <a:p>
            <a:r>
              <a:rPr lang="en-CA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1"/>
              </a:rPr>
              <a:t>Koldo de Miguel</a:t>
            </a:r>
            <a:endParaRPr lang="en-CA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C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</a:t>
            </a:r>
            <a:r>
              <a:rPr lang="en-CA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Alberto Brunete</a:t>
            </a:r>
            <a:endParaRPr lang="en-CA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C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</a:t>
            </a:r>
            <a:r>
              <a:rPr lang="en-CA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/>
              </a:rPr>
              <a:t>Miguel Hernando</a:t>
            </a:r>
            <a:endParaRPr lang="en-CA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C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</a:t>
            </a:r>
            <a:r>
              <a:rPr lang="en-CA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4"/>
              </a:rPr>
              <a:t>Ernesto Gambao</a:t>
            </a:r>
            <a:r>
              <a:rPr lang="en-CA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†</a:t>
            </a:r>
            <a:endParaRPr lang="en-CA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pic>
        <p:nvPicPr>
          <p:cNvPr id="5" name="Picture 4" descr="A screenshot of a cell phone&#13;&#10;&#13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429000"/>
            <a:ext cx="81534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193" y="215072"/>
            <a:ext cx="8946541" cy="4195481"/>
          </a:xfrm>
        </p:spPr>
        <p:txBody>
          <a:bodyPr/>
          <a:lstStyle/>
          <a:p>
            <a:r>
              <a:rPr lang="en-CA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Action detection deep network approaches such as </a:t>
            </a:r>
            <a:r>
              <a:rPr lang="en-CA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OpenPose</a:t>
            </a:r>
            <a:endParaRPr lang="en-CA"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CA" sz="2400" dirty="0"/>
              <a:t>Realtime Multi-Person 2D Pose Estimation using Part Affinity Fields </a:t>
            </a:r>
            <a:endParaRPr lang="en-CA" sz="2400" dirty="0"/>
          </a:p>
          <a:p>
            <a:r>
              <a:rPr lang="en-CA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Zhe</a:t>
            </a:r>
            <a:r>
              <a:rPr lang="en-CA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Cao Tomas Simon Shih-</a:t>
            </a:r>
            <a:r>
              <a:rPr lang="en-CA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En</a:t>
            </a:r>
            <a:r>
              <a:rPr lang="en-CA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Wei </a:t>
            </a:r>
            <a:r>
              <a:rPr lang="en-CA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Yaser</a:t>
            </a:r>
            <a:r>
              <a:rPr lang="en-CA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Sheikh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close up of text on a white background&#13;&#10;&#13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662" y="3073401"/>
            <a:ext cx="6722643" cy="3784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Computer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to Frame Comparison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312" y="3190460"/>
            <a:ext cx="81915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Obstacle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655352"/>
            <a:ext cx="8946541" cy="677031"/>
          </a:xfrm>
        </p:spPr>
        <p:txBody>
          <a:bodyPr>
            <a:normAutofit fontScale="70000"/>
          </a:bodyPr>
          <a:lstStyle/>
          <a:p>
            <a:r>
              <a:rPr lang="en-US" dirty="0"/>
              <a:t>Person falling towards camera </a:t>
            </a:r>
            <a:endParaRPr lang="en-US" dirty="0"/>
          </a:p>
          <a:p>
            <a:r>
              <a:rPr lang="en-CA" altLang="en-US" dirty="0"/>
              <a:t>Different light conditions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201" y="4156286"/>
            <a:ext cx="5512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Human Fall Detection by Using the Body Vector </a:t>
            </a:r>
            <a:endParaRPr lang="en-CA" sz="2400" dirty="0"/>
          </a:p>
          <a:p>
            <a:endParaRPr lang="en-C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Siriporn</a:t>
            </a:r>
            <a:r>
              <a:rPr lang="en-CA" dirty="0"/>
              <a:t> </a:t>
            </a:r>
            <a:r>
              <a:rPr lang="en-CA" dirty="0" err="1"/>
              <a:t>Pattamaset</a:t>
            </a:r>
            <a:r>
              <a:rPr lang="en-CA" dirty="0"/>
              <a:t> 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Theekapun</a:t>
            </a:r>
            <a:r>
              <a:rPr lang="en-CA" dirty="0"/>
              <a:t> </a:t>
            </a:r>
            <a:r>
              <a:rPr lang="en-CA" dirty="0" err="1"/>
              <a:t>Charoenpong</a:t>
            </a:r>
            <a:r>
              <a:rPr lang="en-CA" dirty="0"/>
              <a:t> 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Patsama</a:t>
            </a:r>
            <a:r>
              <a:rPr lang="en-CA" dirty="0"/>
              <a:t> </a:t>
            </a:r>
            <a:r>
              <a:rPr lang="en-CA" dirty="0" err="1"/>
              <a:t>Charoenpong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Chamaporn</a:t>
            </a:r>
            <a:r>
              <a:rPr lang="en-CA" dirty="0"/>
              <a:t> </a:t>
            </a:r>
            <a:r>
              <a:rPr lang="en-CA" dirty="0" err="1"/>
              <a:t>Chianrabutra</a:t>
            </a:r>
            <a:r>
              <a:rPr lang="en-CA" dirty="0"/>
              <a:t> 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46111" y="3181074"/>
            <a:ext cx="331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Solution</a:t>
            </a:r>
            <a:endParaRPr lang="en-US" sz="4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6111" y="1853248"/>
            <a:ext cx="10789151" cy="3924520"/>
          </a:xfrm>
        </p:spPr>
      </p:pic>
      <p:sp>
        <p:nvSpPr>
          <p:cNvPr id="3" name="Text Box 2"/>
          <p:cNvSpPr txBox="1"/>
          <p:nvPr/>
        </p:nvSpPr>
        <p:spPr>
          <a:xfrm>
            <a:off x="1610995" y="6060440"/>
            <a:ext cx="7970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CA" altLang="en-US"/>
              <a:t>Not Feasible !!!</a:t>
            </a:r>
            <a:endParaRPr lang="en-CA" alt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3490</Words>
  <Application>WPS Presentation</Application>
  <PresentationFormat>Widescreen</PresentationFormat>
  <Paragraphs>133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Wingdings 3</vt:lpstr>
      <vt:lpstr>Arial</vt:lpstr>
      <vt:lpstr>Times New Roman</vt:lpstr>
      <vt:lpstr>Century Gothic</vt:lpstr>
      <vt:lpstr>Microsoft YaHei</vt:lpstr>
      <vt:lpstr>Arial Unicode MS</vt:lpstr>
      <vt:lpstr>Calibri</vt:lpstr>
      <vt:lpstr>Ion</vt:lpstr>
      <vt:lpstr>Human Body Fall Detection</vt:lpstr>
      <vt:lpstr>Overview</vt:lpstr>
      <vt:lpstr>Problem</vt:lpstr>
      <vt:lpstr>Alternate Techniques</vt:lpstr>
      <vt:lpstr>PowerPoint 演示文稿</vt:lpstr>
      <vt:lpstr>PowerPoint 演示文稿</vt:lpstr>
      <vt:lpstr>Traditional Computer vision</vt:lpstr>
      <vt:lpstr>Big Obstacle</vt:lpstr>
      <vt:lpstr>Dependency</vt:lpstr>
      <vt:lpstr>Finding ROI</vt:lpstr>
      <vt:lpstr>Detecting the Person</vt:lpstr>
      <vt:lpstr>PowerPoint 演示文稿</vt:lpstr>
      <vt:lpstr>Detecting the fall</vt:lpstr>
      <vt:lpstr>Detecting Fall  ----</vt:lpstr>
      <vt:lpstr>Results</vt:lpstr>
      <vt:lpstr>Future scope</vt:lpstr>
      <vt:lpstr>                          Thanks  Questions!!! ???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Body Fall Detection</dc:title>
  <dc:creator>ashwani singla</dc:creator>
  <cp:lastModifiedBy>singl</cp:lastModifiedBy>
  <cp:revision>18</cp:revision>
  <dcterms:created xsi:type="dcterms:W3CDTF">2018-12-10T06:25:00Z</dcterms:created>
  <dcterms:modified xsi:type="dcterms:W3CDTF">2018-12-10T22:45:07Z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1033-10.2.0.7587</vt:lpwstr>
  </property>
</Properties>
</file>